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1" r:id="rId6"/>
    <p:sldId id="262" r:id="rId7"/>
    <p:sldId id="260"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FC1D403A-494C-4E0E-9258-FDB07E404FD4}"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0145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1D403A-494C-4E0E-9258-FDB07E404FD4}" type="slidenum">
              <a:rPr lang="ru-RU" smtClean="0"/>
              <a:t>‹#›</a:t>
            </a:fld>
            <a:endParaRPr lang="ru-RU"/>
          </a:p>
        </p:txBody>
      </p:sp>
    </p:spTree>
    <p:extLst>
      <p:ext uri="{BB962C8B-B14F-4D97-AF65-F5344CB8AC3E}">
        <p14:creationId xmlns:p14="http://schemas.microsoft.com/office/powerpoint/2010/main" val="1995785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1D403A-494C-4E0E-9258-FDB07E404FD4}"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653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4A655A4-959D-4D19-8A15-F55F0351FF74}" type="datetimeFigureOut">
              <a:rPr lang="ru-RU" smtClean="0"/>
              <a:t>30.11.2024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1D403A-494C-4E0E-9258-FDB07E404FD4}" type="slidenum">
              <a:rPr lang="ru-RU" smtClean="0"/>
              <a:t>‹#›</a:t>
            </a:fld>
            <a:endParaRPr lang="ru-RU"/>
          </a:p>
        </p:txBody>
      </p:sp>
    </p:spTree>
    <p:extLst>
      <p:ext uri="{BB962C8B-B14F-4D97-AF65-F5344CB8AC3E}">
        <p14:creationId xmlns:p14="http://schemas.microsoft.com/office/powerpoint/2010/main" val="1728053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4A655A4-959D-4D19-8A15-F55F0351FF74}" type="datetimeFigureOut">
              <a:rPr lang="ru-RU" smtClean="0"/>
              <a:t>30.11.2024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C1D403A-494C-4E0E-9258-FDB07E404FD4}"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9494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4A655A4-959D-4D19-8A15-F55F0351FF74}" type="datetimeFigureOut">
              <a:rPr lang="ru-RU" smtClean="0"/>
              <a:t>30.11.2024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C1D403A-494C-4E0E-9258-FDB07E404FD4}"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0787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A655A4-959D-4D19-8A15-F55F0351FF74}" type="datetimeFigureOut">
              <a:rPr lang="ru-RU" smtClean="0"/>
              <a:t>30.11.2024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C1D403A-494C-4E0E-9258-FDB07E404FD4}" type="slidenum">
              <a:rPr lang="ru-RU" smtClean="0"/>
              <a:t>‹#›</a:t>
            </a:fld>
            <a:endParaRPr lang="ru-RU"/>
          </a:p>
        </p:txBody>
      </p:sp>
    </p:spTree>
    <p:extLst>
      <p:ext uri="{BB962C8B-B14F-4D97-AF65-F5344CB8AC3E}">
        <p14:creationId xmlns:p14="http://schemas.microsoft.com/office/powerpoint/2010/main" val="3408025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4A655A4-959D-4D19-8A15-F55F0351FF74}" type="datetimeFigureOut">
              <a:rPr lang="ru-RU" smtClean="0"/>
              <a:t>30.11.2024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1D403A-494C-4E0E-9258-FDB07E404FD4}"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8751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4A655A4-959D-4D19-8A15-F55F0351FF74}" type="datetimeFigureOut">
              <a:rPr lang="ru-RU" smtClean="0"/>
              <a:t>30.11.2024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1D403A-494C-4E0E-9258-FDB07E404FD4}" type="slidenum">
              <a:rPr lang="ru-RU" smtClean="0"/>
              <a:t>‹#›</a:t>
            </a:fld>
            <a:endParaRPr lang="ru-RU"/>
          </a:p>
        </p:txBody>
      </p:sp>
    </p:spTree>
    <p:extLst>
      <p:ext uri="{BB962C8B-B14F-4D97-AF65-F5344CB8AC3E}">
        <p14:creationId xmlns:p14="http://schemas.microsoft.com/office/powerpoint/2010/main" val="1881424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4A655A4-959D-4D19-8A15-F55F0351FF74}" type="datetimeFigureOut">
              <a:rPr lang="ru-RU" smtClean="0"/>
              <a:t>30.11.2024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C1D403A-494C-4E0E-9258-FDB07E404FD4}" type="slidenum">
              <a:rPr lang="ru-RU" smtClean="0"/>
              <a:t>‹#›</a:t>
            </a:fld>
            <a:endParaRPr lang="ru-RU"/>
          </a:p>
        </p:txBody>
      </p:sp>
    </p:spTree>
    <p:extLst>
      <p:ext uri="{BB962C8B-B14F-4D97-AF65-F5344CB8AC3E}">
        <p14:creationId xmlns:p14="http://schemas.microsoft.com/office/powerpoint/2010/main" val="3229150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1D403A-494C-4E0E-9258-FDB07E404FD4}"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2790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1D403A-494C-4E0E-9258-FDB07E404FD4}"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3634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1D403A-494C-4E0E-9258-FDB07E404FD4}" type="slidenum">
              <a:rPr lang="ru-RU" smtClean="0"/>
              <a:t>‹#›</a:t>
            </a:fld>
            <a:endParaRPr lang="ru-RU"/>
          </a:p>
        </p:txBody>
      </p:sp>
    </p:spTree>
    <p:extLst>
      <p:ext uri="{BB962C8B-B14F-4D97-AF65-F5344CB8AC3E}">
        <p14:creationId xmlns:p14="http://schemas.microsoft.com/office/powerpoint/2010/main" val="128632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1D403A-494C-4E0E-9258-FDB07E404FD4}"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9776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1D403A-494C-4E0E-9258-FDB07E404FD4}"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8004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1D403A-494C-4E0E-9258-FDB07E404FD4}"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2545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4A655A4-959D-4D19-8A15-F55F0351FF74}" type="datetimeFigureOut">
              <a:rPr lang="ru-RU" smtClean="0"/>
              <a:t>30.11.2024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C1D403A-494C-4E0E-9258-FDB07E404FD4}"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2653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A655A4-959D-4D19-8A15-F55F0351FF74}" type="datetimeFigureOut">
              <a:rPr lang="ru-RU" smtClean="0"/>
              <a:t>30.11.2024</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C1D403A-494C-4E0E-9258-FDB07E404FD4}" type="slidenum">
              <a:rPr lang="ru-RU" smtClean="0"/>
              <a:t>‹#›</a:t>
            </a:fld>
            <a:endParaRPr lang="ru-RU"/>
          </a:p>
        </p:txBody>
      </p:sp>
    </p:spTree>
    <p:extLst>
      <p:ext uri="{BB962C8B-B14F-4D97-AF65-F5344CB8AC3E}">
        <p14:creationId xmlns:p14="http://schemas.microsoft.com/office/powerpoint/2010/main" val="27144695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armlur.am/22350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C337BB-4118-D14F-6CD3-1454BE42B4C6}"/>
              </a:ext>
            </a:extLst>
          </p:cNvPr>
          <p:cNvSpPr>
            <a:spLocks noGrp="1"/>
          </p:cNvSpPr>
          <p:nvPr>
            <p:ph type="ctrTitle"/>
          </p:nvPr>
        </p:nvSpPr>
        <p:spPr>
          <a:xfrm>
            <a:off x="2573866" y="-384938"/>
            <a:ext cx="8085231" cy="3023981"/>
          </a:xfrm>
        </p:spPr>
        <p:txBody>
          <a:bodyPr anchor="b">
            <a:normAutofit/>
          </a:bodyPr>
          <a:lstStyle/>
          <a:p>
            <a:pPr algn="l"/>
            <a:r>
              <a:rPr lang="ru-RU" sz="2800" dirty="0" err="1">
                <a:solidFill>
                  <a:schemeClr val="bg1"/>
                </a:solidFill>
              </a:rPr>
              <a:t>Երկրորդ</a:t>
            </a:r>
            <a:r>
              <a:rPr lang="ru-RU" sz="2800" dirty="0">
                <a:solidFill>
                  <a:schemeClr val="bg1"/>
                </a:solidFill>
              </a:rPr>
              <a:t> </a:t>
            </a:r>
            <a:r>
              <a:rPr lang="ru-RU" sz="2800" dirty="0" err="1">
                <a:solidFill>
                  <a:schemeClr val="bg1"/>
                </a:solidFill>
              </a:rPr>
              <a:t>համաշխարհային</a:t>
            </a:r>
            <a:r>
              <a:rPr lang="ru-RU" sz="2800" dirty="0">
                <a:solidFill>
                  <a:schemeClr val="bg1"/>
                </a:solidFill>
              </a:rPr>
              <a:t> </a:t>
            </a:r>
            <a:r>
              <a:rPr lang="ru-RU" sz="2800" dirty="0" err="1">
                <a:solidFill>
                  <a:schemeClr val="bg1"/>
                </a:solidFill>
              </a:rPr>
              <a:t>պատերազմ</a:t>
            </a:r>
            <a:endParaRPr lang="ru-RU" sz="2800" dirty="0">
              <a:solidFill>
                <a:schemeClr val="bg1"/>
              </a:solidFill>
            </a:endParaRPr>
          </a:p>
        </p:txBody>
      </p:sp>
      <p:sp>
        <p:nvSpPr>
          <p:cNvPr id="3" name="Подзаголовок 2">
            <a:extLst>
              <a:ext uri="{FF2B5EF4-FFF2-40B4-BE49-F238E27FC236}">
                <a16:creationId xmlns:a16="http://schemas.microsoft.com/office/drawing/2014/main" id="{93EEB0F0-141C-0D09-CD91-BA4F9EC90BA7}"/>
              </a:ext>
            </a:extLst>
          </p:cNvPr>
          <p:cNvSpPr>
            <a:spLocks noGrp="1"/>
          </p:cNvSpPr>
          <p:nvPr>
            <p:ph type="subTitle" idx="1"/>
          </p:nvPr>
        </p:nvSpPr>
        <p:spPr>
          <a:xfrm>
            <a:off x="2919016" y="3502262"/>
            <a:ext cx="6353968" cy="1433391"/>
          </a:xfrm>
        </p:spPr>
        <p:txBody>
          <a:bodyPr anchor="t">
            <a:normAutofit/>
          </a:bodyPr>
          <a:lstStyle/>
          <a:p>
            <a:r>
              <a:rPr lang="ru-RU" dirty="0">
                <a:solidFill>
                  <a:schemeClr val="bg1"/>
                </a:solidFill>
              </a:rPr>
              <a:t>Ալեն Հարությունյան</a:t>
            </a:r>
          </a:p>
          <a:p>
            <a:r>
              <a:rPr lang="ru-RU" dirty="0" err="1">
                <a:solidFill>
                  <a:schemeClr val="bg1"/>
                </a:solidFill>
              </a:rPr>
              <a:t>Արեն</a:t>
            </a:r>
            <a:r>
              <a:rPr lang="ru-RU" dirty="0">
                <a:solidFill>
                  <a:schemeClr val="bg1"/>
                </a:solidFill>
              </a:rPr>
              <a:t> </a:t>
            </a:r>
            <a:r>
              <a:rPr lang="ru-RU" dirty="0" err="1">
                <a:solidFill>
                  <a:schemeClr val="bg1"/>
                </a:solidFill>
              </a:rPr>
              <a:t>Մնացականյան</a:t>
            </a:r>
            <a:endParaRPr lang="ru-RU" dirty="0">
              <a:solidFill>
                <a:schemeClr val="bg1"/>
              </a:solidFill>
            </a:endParaRPr>
          </a:p>
          <a:p>
            <a:r>
              <a:rPr lang="ru-RU" dirty="0">
                <a:solidFill>
                  <a:schemeClr val="bg1"/>
                </a:solidFill>
              </a:rPr>
              <a:t>8.5  </a:t>
            </a:r>
            <a:r>
              <a:rPr lang="ru-RU" dirty="0" err="1">
                <a:solidFill>
                  <a:schemeClr val="bg1"/>
                </a:solidFill>
              </a:rPr>
              <a:t>դասարան</a:t>
            </a:r>
            <a:endParaRPr lang="ru-RU" dirty="0">
              <a:solidFill>
                <a:schemeClr val="bg1"/>
              </a:solidFill>
            </a:endParaRPr>
          </a:p>
        </p:txBody>
      </p:sp>
    </p:spTree>
    <p:extLst>
      <p:ext uri="{BB962C8B-B14F-4D97-AF65-F5344CB8AC3E}">
        <p14:creationId xmlns:p14="http://schemas.microsoft.com/office/powerpoint/2010/main" val="246794754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5253958-E6BC-21DD-B93C-39A4A421ED04}"/>
              </a:ext>
            </a:extLst>
          </p:cNvPr>
          <p:cNvSpPr>
            <a:spLocks noGrp="1"/>
          </p:cNvSpPr>
          <p:nvPr>
            <p:ph idx="1"/>
          </p:nvPr>
        </p:nvSpPr>
        <p:spPr>
          <a:xfrm>
            <a:off x="999068" y="948265"/>
            <a:ext cx="9601196" cy="3318936"/>
          </a:xfrm>
        </p:spPr>
        <p:txBody>
          <a:bodyPr>
            <a:noAutofit/>
          </a:bodyPr>
          <a:lstStyle/>
          <a:p>
            <a:pPr algn="l" fontAlgn="base">
              <a:spcAft>
                <a:spcPts val="1800"/>
              </a:spcAft>
            </a:pPr>
            <a:r>
              <a:rPr lang="hy-AM" sz="1800" b="0" i="0" dirty="0">
                <a:solidFill>
                  <a:srgbClr val="000000"/>
                </a:solidFill>
                <a:effectLst/>
                <a:latin typeface="Aptos" panose="020B0004020202020204" pitchFamily="34" charset="0"/>
              </a:rPr>
              <a:t>Ֆաշիստական Գերմանիան 1939 թ. սեպտեմբերի 1-ին սկսեց Երկրորդ համաշխարհային պատերազմը։ 1941 թ. հունիսի 22-ին խախտելով 1939 թ. օգոստոսի 23-ին ԽՍՀՄ-ի հետ կնքած՝ չհարձակման մասին պայմանագիրը՝ հարձակվեց Խորհրդային Միության վրա։ Սկսվեց ԽՍՀՄ ժողովուրդների Հայրենական մեծ պատերազմը (1941–1945 թթ.)։</a:t>
            </a:r>
          </a:p>
          <a:p>
            <a:pPr algn="l" fontAlgn="base">
              <a:spcAft>
                <a:spcPts val="1800"/>
              </a:spcAft>
            </a:pPr>
            <a:r>
              <a:rPr lang="hy-AM" sz="1800" b="0" i="0" dirty="0">
                <a:solidFill>
                  <a:srgbClr val="000000"/>
                </a:solidFill>
                <a:effectLst/>
                <a:latin typeface="Aptos" panose="020B0004020202020204" pitchFamily="34" charset="0"/>
              </a:rPr>
              <a:t>Գերմանիայի նպատակն էր պատերազմի միջոցով գրավել ԽՍՀՄ և հասնել համաշխարհային տիրապետության։ Պատերազմի սկզբնական շրջանում խորհրդային զորքերը մեծ կորուստներով նահանջում էին։ Սակայն Հիտլերի հաշվարկները ձախողվեցին. գերմանացիների դեմ պայքարում ԽՍՀՄ-ին միացան ԱՄՆ-ն, Մեծ Բրիտանիան և այլ երկրներ՝ ստեղծելով հակաֆաշիստական միություն։</a:t>
            </a:r>
          </a:p>
          <a:p>
            <a:pPr algn="l" fontAlgn="base">
              <a:spcAft>
                <a:spcPts val="1800"/>
              </a:spcAft>
            </a:pPr>
            <a:r>
              <a:rPr lang="hy-AM" sz="1800" b="0" i="0" dirty="0">
                <a:solidFill>
                  <a:srgbClr val="000000"/>
                </a:solidFill>
                <a:effectLst/>
                <a:latin typeface="Aptos" panose="020B0004020202020204" pitchFamily="34" charset="0"/>
              </a:rPr>
              <a:t>«Ամեն ինչ պատերազմի համար, ամեն ինչ հաղթանակի համար» սա էր կարգախոսը։ Հայ ժողովուրդը և՛ ռազմաճակատում, և՛ թիկունքում հերոսաբար պայքարեց ֆաշիզմի դեմ։</a:t>
            </a:r>
          </a:p>
        </p:txBody>
      </p:sp>
    </p:spTree>
    <p:extLst>
      <p:ext uri="{BB962C8B-B14F-4D97-AF65-F5344CB8AC3E}">
        <p14:creationId xmlns:p14="http://schemas.microsoft.com/office/powerpoint/2010/main" val="1608268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1C4A699-DBEC-9759-56A5-8C154A09A343}"/>
              </a:ext>
            </a:extLst>
          </p:cNvPr>
          <p:cNvSpPr>
            <a:spLocks noGrp="1"/>
          </p:cNvSpPr>
          <p:nvPr>
            <p:ph idx="1"/>
          </p:nvPr>
        </p:nvSpPr>
        <p:spPr>
          <a:xfrm>
            <a:off x="1227667" y="2108198"/>
            <a:ext cx="9601196" cy="3318936"/>
          </a:xfrm>
        </p:spPr>
        <p:txBody>
          <a:bodyPr>
            <a:normAutofit fontScale="77500" lnSpcReduction="20000"/>
          </a:bodyPr>
          <a:lstStyle/>
          <a:p>
            <a:pPr algn="l" fontAlgn="base">
              <a:spcAft>
                <a:spcPts val="1800"/>
              </a:spcAft>
            </a:pPr>
            <a:r>
              <a:rPr lang="hy-AM" sz="1800" b="1" i="0" dirty="0">
                <a:solidFill>
                  <a:srgbClr val="000000"/>
                </a:solidFill>
                <a:effectLst/>
                <a:latin typeface="inherit"/>
              </a:rPr>
              <a:t>Հայերի մասնակցությունը պատերազմին</a:t>
            </a:r>
            <a:endParaRPr lang="hy-AM" sz="1800" b="0" i="0" dirty="0">
              <a:solidFill>
                <a:srgbClr val="000000"/>
              </a:solidFill>
              <a:effectLst/>
              <a:latin typeface="Aptos" panose="020B0004020202020204" pitchFamily="34" charset="0"/>
            </a:endParaRPr>
          </a:p>
          <a:p>
            <a:pPr algn="l" fontAlgn="base">
              <a:spcAft>
                <a:spcPts val="1800"/>
              </a:spcAft>
            </a:pPr>
            <a:r>
              <a:rPr lang="hy-AM" sz="1800" b="0" i="0" dirty="0">
                <a:solidFill>
                  <a:srgbClr val="000000"/>
                </a:solidFill>
                <a:effectLst/>
                <a:latin typeface="Aptos" panose="020B0004020202020204" pitchFamily="34" charset="0"/>
              </a:rPr>
              <a:t>Հայ ռազմիկները կռվեցին ամենուր՝ բոլոր ռազմաճակատներում և տարբեր զորատեսակներում։ Ընդհանուր առմամբ տարբեր երկրներից պատերազմին մասնակցեցին մոտ 600 հազար հայեր։</a:t>
            </a:r>
          </a:p>
          <a:p>
            <a:pPr algn="l" fontAlgn="base">
              <a:spcAft>
                <a:spcPts val="1800"/>
              </a:spcAft>
            </a:pPr>
            <a:r>
              <a:rPr lang="hy-AM" sz="1800" b="0" i="0" dirty="0">
                <a:solidFill>
                  <a:srgbClr val="000000"/>
                </a:solidFill>
                <a:effectLst/>
                <a:latin typeface="Aptos" panose="020B0004020202020204" pitchFamily="34" charset="0"/>
              </a:rPr>
              <a:t>Ավելի քան 60 000 հայորդիներ պատերազմին մասնակցել են հայկական ազգային դիվիզիաների շարքերում։ Առաջին ազգային զորամիավորումը 76-րդ լեռնահրաձգային դիվիզիան էր, որը կազմավորվել էր Հայաստանում դեռևս 1920-1922 թթ.։</a:t>
            </a:r>
            <a:br>
              <a:rPr lang="hy-AM" sz="1800" b="0" i="0" dirty="0">
                <a:solidFill>
                  <a:srgbClr val="000000"/>
                </a:solidFill>
                <a:effectLst/>
                <a:latin typeface="Aptos" panose="020B0004020202020204" pitchFamily="34" charset="0"/>
              </a:rPr>
            </a:br>
            <a:r>
              <a:rPr lang="hy-AM" sz="1800" b="0" i="0" dirty="0">
                <a:solidFill>
                  <a:srgbClr val="000000"/>
                </a:solidFill>
                <a:effectLst/>
                <a:latin typeface="Aptos" panose="020B0004020202020204" pitchFamily="34" charset="0"/>
              </a:rPr>
              <a:t>Հայկական զորամիավորումներից առաջինը ռազմաճակատ մեկնեց 390-րդ հրաձգային դիվիզիան։ Այն մասնակցեց Կերչի համար մղվող մարտերին, իսկ նրա հրամանատար գնդապետ Սիմոն Զաքյանը զոհվեց։</a:t>
            </a:r>
          </a:p>
          <a:p>
            <a:pPr algn="l" fontAlgn="base">
              <a:spcAft>
                <a:spcPts val="1800"/>
              </a:spcAft>
            </a:pPr>
            <a:r>
              <a:rPr lang="hy-AM" sz="1800" b="0" i="0" dirty="0">
                <a:solidFill>
                  <a:srgbClr val="000000"/>
                </a:solidFill>
                <a:effectLst/>
                <a:latin typeface="Aptos" panose="020B0004020202020204" pitchFamily="34" charset="0"/>
              </a:rPr>
              <a:t>Պատերազմում տարած հաղթանակում իրենց արժանի տեղն ունեցան նաև հայ պարտիզանները։ Իրենց խիզախությամբ աչքի են ընկել հայ պարտիզաններ Արամայիս Հովսեփյանը, Սերգեյ Հարությունյանը, Մկրտիչ Խոշտոյանը, «Երիտասարդ գվարդիա» կազմակերպության անդամ Գևորգի Հարությունյանը և ուրիշներ։</a:t>
            </a:r>
          </a:p>
          <a:p>
            <a:endParaRPr lang="ru-RU" dirty="0"/>
          </a:p>
        </p:txBody>
      </p:sp>
    </p:spTree>
    <p:extLst>
      <p:ext uri="{BB962C8B-B14F-4D97-AF65-F5344CB8AC3E}">
        <p14:creationId xmlns:p14="http://schemas.microsoft.com/office/powerpoint/2010/main" val="640622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349B4AD-B288-D2FB-93FA-4B55A0E582FA}"/>
              </a:ext>
            </a:extLst>
          </p:cNvPr>
          <p:cNvSpPr>
            <a:spLocks noGrp="1"/>
          </p:cNvSpPr>
          <p:nvPr>
            <p:ph idx="1"/>
          </p:nvPr>
        </p:nvSpPr>
        <p:spPr>
          <a:xfrm>
            <a:off x="1295402" y="2006599"/>
            <a:ext cx="9601196" cy="3318936"/>
          </a:xfrm>
        </p:spPr>
        <p:txBody>
          <a:bodyPr>
            <a:normAutofit fontScale="92500" lnSpcReduction="10000"/>
          </a:bodyPr>
          <a:lstStyle/>
          <a:p>
            <a:pPr algn="l" fontAlgn="base">
              <a:spcAft>
                <a:spcPts val="1800"/>
              </a:spcAft>
            </a:pPr>
            <a:r>
              <a:rPr lang="hy-AM" sz="1800" b="1" i="0" dirty="0">
                <a:solidFill>
                  <a:srgbClr val="000000"/>
                </a:solidFill>
                <a:effectLst/>
                <a:latin typeface="inherit"/>
              </a:rPr>
              <a:t>Սփյուռքահայերի մասնակցությունը ֆաշիզմի ջախջախմանը</a:t>
            </a:r>
            <a:endParaRPr lang="hy-AM" sz="1800" b="0" i="0" dirty="0">
              <a:solidFill>
                <a:srgbClr val="000000"/>
              </a:solidFill>
              <a:effectLst/>
              <a:latin typeface="Aptos" panose="020B0004020202020204" pitchFamily="34" charset="0"/>
            </a:endParaRPr>
          </a:p>
          <a:p>
            <a:pPr algn="l" fontAlgn="base">
              <a:spcAft>
                <a:spcPts val="1800"/>
              </a:spcAft>
            </a:pPr>
            <a:r>
              <a:rPr lang="hy-AM" sz="1800" b="0" i="0" dirty="0">
                <a:solidFill>
                  <a:srgbClr val="000000"/>
                </a:solidFill>
                <a:effectLst/>
                <a:latin typeface="Aptos" panose="020B0004020202020204" pitchFamily="34" charset="0"/>
              </a:rPr>
              <a:t>Սփյուռքահայությունը նույնպես մեծ մասնակցություն ունեցավ ֆաշիզմի ջախջախման գործում։ Նրա նյութական օգնությամբ խորհրդային բանակի համար կազմվեցին տանկային շարասյուններ։</a:t>
            </a:r>
          </a:p>
          <a:p>
            <a:pPr algn="l" fontAlgn="base">
              <a:spcAft>
                <a:spcPts val="1800"/>
              </a:spcAft>
            </a:pPr>
            <a:r>
              <a:rPr lang="hy-AM" sz="1800" b="0" i="0" dirty="0">
                <a:solidFill>
                  <a:srgbClr val="000000"/>
                </a:solidFill>
                <a:effectLst/>
                <a:latin typeface="Aptos" panose="020B0004020202020204" pitchFamily="34" charset="0"/>
              </a:rPr>
              <a:t>Պատերազմի գեներալներից են եղել Նվեր Սաֆարյանը, Միքայել Պարսեղովին, Ասքանազ Կարապետյանը, Սարգիս և Հայլ Մարտիրոսյանները և այլն։</a:t>
            </a:r>
          </a:p>
          <a:p>
            <a:pPr algn="l" fontAlgn="base">
              <a:spcAft>
                <a:spcPts val="1800"/>
              </a:spcAft>
            </a:pPr>
            <a:r>
              <a:rPr lang="hy-AM" sz="1800" b="0" i="0" dirty="0">
                <a:solidFill>
                  <a:srgbClr val="000000"/>
                </a:solidFill>
                <a:effectLst/>
                <a:latin typeface="Aptos" panose="020B0004020202020204" pitchFamily="34" charset="0"/>
              </a:rPr>
              <a:t>1945 թ. մայիսի 9-ին Գերմանիան անձնատուր եղավ։ Ավարտվեց Հայրենական մեծ պատերազմը, իսկ 1945 թ. սեպտեմբերի 2-ին Ճապոնիայի անձնատվությամբ ավարտվեց Երկրորդ համաշխարհային պատերազմը։</a:t>
            </a:r>
          </a:p>
          <a:p>
            <a:endParaRPr lang="ru-RU" dirty="0"/>
          </a:p>
        </p:txBody>
      </p:sp>
    </p:spTree>
    <p:extLst>
      <p:ext uri="{BB962C8B-B14F-4D97-AF65-F5344CB8AC3E}">
        <p14:creationId xmlns:p14="http://schemas.microsoft.com/office/powerpoint/2010/main" val="3777804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1952BD4-5BCF-FA38-A900-7E24C84A7111}"/>
              </a:ext>
            </a:extLst>
          </p:cNvPr>
          <p:cNvSpPr>
            <a:spLocks noGrp="1"/>
          </p:cNvSpPr>
          <p:nvPr>
            <p:ph idx="1"/>
          </p:nvPr>
        </p:nvSpPr>
        <p:spPr>
          <a:xfrm>
            <a:off x="1236134" y="982134"/>
            <a:ext cx="9601196" cy="5257800"/>
          </a:xfrm>
        </p:spPr>
        <p:txBody>
          <a:bodyPr>
            <a:normAutofit fontScale="85000" lnSpcReduction="20000"/>
          </a:bodyPr>
          <a:lstStyle/>
          <a:p>
            <a:pPr algn="l" fontAlgn="base">
              <a:spcAft>
                <a:spcPts val="1875"/>
              </a:spcAft>
            </a:pPr>
            <a:br>
              <a:rPr lang="hy-AM" b="1" i="0" u="none" strike="noStrike" cap="all" dirty="0">
                <a:solidFill>
                  <a:srgbClr val="FFFFFF"/>
                </a:solidFill>
                <a:effectLst/>
                <a:latin typeface="inherit"/>
                <a:hlinkClick r:id="rId2" tooltip="Tweet This Post"/>
              </a:rPr>
            </a:br>
            <a:endParaRPr lang="hy-AM" b="0" i="0" dirty="0">
              <a:solidFill>
                <a:srgbClr val="333333"/>
              </a:solidFill>
              <a:effectLst/>
              <a:latin typeface="Open Sans" panose="020B0606030504020204" pitchFamily="34" charset="0"/>
            </a:endParaRPr>
          </a:p>
          <a:p>
            <a:pPr algn="l" fontAlgn="base"/>
            <a:r>
              <a:rPr lang="hy-AM" b="0" i="0" dirty="0">
                <a:solidFill>
                  <a:srgbClr val="333333"/>
                </a:solidFill>
                <a:effectLst/>
                <a:latin typeface="Open Sans" panose="020B0606030504020204" pitchFamily="34" charset="0"/>
              </a:rPr>
              <a:t>1939թ. սեպտեմբերի 1-ին սկսվել է Երկրորդ համաշխարհային պատերազմը, որը տևել է մինչ 1945թ. սեպտեմբերի 2-ը:</a:t>
            </a:r>
          </a:p>
          <a:p>
            <a:pPr algn="l" fontAlgn="base"/>
            <a:r>
              <a:rPr lang="hy-AM" b="0" i="0" dirty="0">
                <a:solidFill>
                  <a:srgbClr val="333333"/>
                </a:solidFill>
                <a:effectLst/>
                <a:latin typeface="Open Sans" panose="020B0606030504020204" pitchFamily="34" charset="0"/>
              </a:rPr>
              <a:t>Դա պատերազմ էր երկու համաշխարհային ռազմաքաղաքական կոալիցիաների միջև, մարդկային պատմության մեջ ամենաարյունառու հակամարտությունը։ Վերջինիս մեջ են ներքաշվել այդ ժամանակ գոյություն ունեցող պետություններից 61-ը (աշխարհի բնակչության 80%-ը)։ Ռազմական գործողությունները տեղի են ունեցել երեք մայրցամաքում և չորս օվկիանոսում։ Երբևէ տեղի ունեցած միակ ռազմական բախումն է, երբ օգտագործվել է ատոմային զենք։ Պատերազմը դարձավ շուրջ 60 միլիոն զոհերի պատճառ։</a:t>
            </a:r>
            <a:endParaRPr lang="ru-RU" b="0" i="0" dirty="0">
              <a:solidFill>
                <a:srgbClr val="333333"/>
              </a:solidFill>
              <a:effectLst/>
              <a:latin typeface="Open Sans" panose="020B0606030504020204" pitchFamily="34" charset="0"/>
            </a:endParaRPr>
          </a:p>
          <a:p>
            <a:pPr algn="l" fontAlgn="base"/>
            <a:r>
              <a:rPr lang="hy-AM" b="0" i="0" dirty="0">
                <a:solidFill>
                  <a:srgbClr val="333333"/>
                </a:solidFill>
                <a:effectLst/>
                <a:latin typeface="Open Sans" panose="020B0606030504020204" pitchFamily="34" charset="0"/>
              </a:rPr>
              <a:t>Երկրորդ համաշխարհային պատերազմը արդյունքն էր խոշոր պետությունների միջև քաղաքական, տնտեսական և գաղափարական խոր ու անհաշտ հակասությունների։ Գերմանիան, Իտալիան և Ճապոնիան, գտնելով, որ ուժերի հարաբերակցությունը փոխվել է հօգուտ իրենց, պայքար ծավալեցին աշխարհում Անգլիայի, Ֆրանսիայի և ԱՄՆ-ի քաղաքական տիրապետող դիրքերը վերացնելու և աշխարհի նոր վերաբաժանման նպատակով։</a:t>
            </a:r>
          </a:p>
          <a:p>
            <a:endParaRPr lang="ru-RU" dirty="0"/>
          </a:p>
        </p:txBody>
      </p:sp>
    </p:spTree>
    <p:extLst>
      <p:ext uri="{BB962C8B-B14F-4D97-AF65-F5344CB8AC3E}">
        <p14:creationId xmlns:p14="http://schemas.microsoft.com/office/powerpoint/2010/main" val="606125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8501827-CE40-5301-0C67-5FE3A3802D1C}"/>
              </a:ext>
            </a:extLst>
          </p:cNvPr>
          <p:cNvSpPr>
            <a:spLocks noGrp="1"/>
          </p:cNvSpPr>
          <p:nvPr>
            <p:ph idx="1"/>
          </p:nvPr>
        </p:nvSpPr>
        <p:spPr>
          <a:xfrm>
            <a:off x="1227669" y="1625597"/>
            <a:ext cx="9601196" cy="3953935"/>
          </a:xfrm>
        </p:spPr>
        <p:txBody>
          <a:bodyPr>
            <a:normAutofit/>
          </a:bodyPr>
          <a:lstStyle/>
          <a:p>
            <a:r>
              <a:rPr lang="hy-AM" b="0" i="0" dirty="0">
                <a:solidFill>
                  <a:srgbClr val="333333"/>
                </a:solidFill>
                <a:effectLst/>
                <a:latin typeface="Georgia" panose="02040502050405020303" pitchFamily="18" charset="0"/>
              </a:rPr>
              <a:t>1940 թ. ապրիլին Գերմանիան գրավեց Դանիան և Նորվեգիան։ Մեծ Բրիտանիան և Ֆրանսիան կրկին ոչինչ չձեռնարկեցին։ Ապա մոտեցավ Ֆրանսիայի սահմաններին, և պարզվեց, որ ֆրանսիական բանակը թուլացել է, իսկ նրան օգնության եկած անգլիական ուժերը սակավաթիվ էին։ Արևմտյան ճակատի «անգործ» վիճակն անվանել են «տարօրինակ պատերազմ»։ Տարօրինակ ավարտ ունեցավ այս ամենը, 1940 թ. հունիսին Ֆրանսիան առանց էական դիմադրության ընկավ, գերմանական բանակը մտավ Փարիզ։ Հունիսի 22-ին կնքվեց պայմանագիր, որով Ֆրանսիան ճանաչեց իր պարտությունը։</a:t>
            </a:r>
            <a:endParaRPr lang="ru-RU" dirty="0"/>
          </a:p>
        </p:txBody>
      </p:sp>
    </p:spTree>
    <p:extLst>
      <p:ext uri="{BB962C8B-B14F-4D97-AF65-F5344CB8AC3E}">
        <p14:creationId xmlns:p14="http://schemas.microsoft.com/office/powerpoint/2010/main" val="4240386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8FC209C-5366-2055-A32E-E15905D69793}"/>
              </a:ext>
            </a:extLst>
          </p:cNvPr>
          <p:cNvSpPr>
            <a:spLocks noGrp="1"/>
          </p:cNvSpPr>
          <p:nvPr>
            <p:ph idx="1"/>
          </p:nvPr>
        </p:nvSpPr>
        <p:spPr>
          <a:xfrm>
            <a:off x="1024129" y="2584415"/>
            <a:ext cx="9635404" cy="3724944"/>
          </a:xfrm>
        </p:spPr>
        <p:txBody>
          <a:bodyPr>
            <a:normAutofit/>
          </a:bodyPr>
          <a:lstStyle/>
          <a:p>
            <a:r>
              <a:rPr lang="ru-RU" sz="8000" dirty="0" err="1">
                <a:solidFill>
                  <a:schemeClr val="bg1"/>
                </a:solidFill>
              </a:rPr>
              <a:t>Շնորհակալություն</a:t>
            </a:r>
            <a:endParaRPr lang="ru-RU" sz="8000" dirty="0">
              <a:solidFill>
                <a:schemeClr val="bg1"/>
              </a:solidFill>
            </a:endParaRPr>
          </a:p>
        </p:txBody>
      </p:sp>
    </p:spTree>
    <p:extLst>
      <p:ext uri="{BB962C8B-B14F-4D97-AF65-F5344CB8AC3E}">
        <p14:creationId xmlns:p14="http://schemas.microsoft.com/office/powerpoint/2010/main" val="2915403129"/>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18</TotalTime>
  <Words>538</Words>
  <Application>Microsoft Office PowerPoint</Application>
  <PresentationFormat>Широкоэкранный</PresentationFormat>
  <Paragraphs>21</Paragraphs>
  <Slides>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7</vt:i4>
      </vt:variant>
    </vt:vector>
  </HeadingPairs>
  <TitlesOfParts>
    <vt:vector size="14" baseType="lpstr">
      <vt:lpstr>Aptos</vt:lpstr>
      <vt:lpstr>Arial</vt:lpstr>
      <vt:lpstr>Garamond</vt:lpstr>
      <vt:lpstr>Georgia</vt:lpstr>
      <vt:lpstr>inherit</vt:lpstr>
      <vt:lpstr>Open Sans</vt:lpstr>
      <vt:lpstr>Натуральные материалы</vt:lpstr>
      <vt:lpstr>Երկրորդ համաշխարհային պատերազմ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Ալեն Հարությունյան</dc:creator>
  <cp:lastModifiedBy>Ալեն Հարությունյան</cp:lastModifiedBy>
  <cp:revision>1</cp:revision>
  <dcterms:created xsi:type="dcterms:W3CDTF">2024-11-30T14:53:28Z</dcterms:created>
  <dcterms:modified xsi:type="dcterms:W3CDTF">2024-11-30T15:11:58Z</dcterms:modified>
</cp:coreProperties>
</file>